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1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1" r:id="rId3"/>
    <p:sldId id="281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03" r:id="rId12"/>
    <p:sldId id="326" r:id="rId13"/>
    <p:sldId id="327" r:id="rId14"/>
    <p:sldId id="329" r:id="rId15"/>
    <p:sldId id="330" r:id="rId16"/>
    <p:sldId id="287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22"/>
    <p:restoredTop sz="81561" autoAdjust="0"/>
  </p:normalViewPr>
  <p:slideViewPr>
    <p:cSldViewPr snapToGrid="0" snapToObjects="1">
      <p:cViewPr varScale="1">
        <p:scale>
          <a:sx n="66" d="100"/>
          <a:sy n="66" d="100"/>
        </p:scale>
        <p:origin x="2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10DA2A-EB08-814E-8345-81305F6B7A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53235-A945-EC47-9B58-52849E703B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CDDF8-900B-2440-9316-F2776E26FA4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ED9AB-D22C-E947-A954-709A95C387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7DA68-B126-8C41-BB79-3978EE27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8B868-4259-6841-81ED-08F87BD30A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97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18BDE-D8B0-4DE2-85F1-63B64B5F0709}" type="datetimeFigureOut">
              <a:rPr lang="nl-BE" smtClean="0"/>
              <a:t>2/09/2020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C55F3-15EF-4D66-A840-7BD7DF916C5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1588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32760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3432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7406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77475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0400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5093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411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8195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5368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7244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6451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8055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1524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362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55F3-15EF-4D66-A840-7BD7DF916C53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0872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9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3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8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4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7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3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1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2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3DACA-97BC-9E4C-8285-746561CB24C7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EF52-F233-BC41-A642-EF42B758671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4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2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nnemie@vlavabbs.b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urice@vlavabbs.be" TargetMode="External"/><Relationship Id="rId5" Type="http://schemas.openxmlformats.org/officeDocument/2006/relationships/hyperlink" Target="mailto:steve@vlavabbs.be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269BA-2582-3C4F-BDF9-CF04746CCD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11869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 </a:t>
            </a:r>
            <a:br>
              <a:rPr lang="en-US" dirty="0">
                <a:latin typeface="Arial Rounded MT Bold" panose="020F0704030504030204" pitchFamily="34" charset="77"/>
              </a:rPr>
            </a:br>
            <a:br>
              <a:rPr lang="en-US" dirty="0">
                <a:latin typeface="Arial Rounded MT Bold" panose="020F0704030504030204" pitchFamily="34" charset="77"/>
              </a:rPr>
            </a:br>
            <a:br>
              <a:rPr lang="en-US" dirty="0">
                <a:latin typeface="Arial Rounded MT Bold" panose="020F0704030504030204" pitchFamily="34" charset="77"/>
              </a:rPr>
            </a:br>
            <a:r>
              <a:rPr lang="nl-BE" b="1" dirty="0"/>
              <a:t>Digitale infosessies </a:t>
            </a:r>
            <a:br>
              <a:rPr lang="nl-BE" b="1" dirty="0"/>
            </a:br>
            <a:r>
              <a:rPr lang="nl-BE" b="1" dirty="0"/>
              <a:t>3 &amp; 7 September 2020</a:t>
            </a:r>
            <a:endParaRPr lang="nl-BE" b="1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69E85-D955-2B47-8234-61D7A1C95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5784" y="3602038"/>
            <a:ext cx="9144000" cy="1655762"/>
          </a:xfrm>
        </p:spPr>
        <p:txBody>
          <a:bodyPr>
            <a:normAutofit/>
          </a:bodyPr>
          <a:lstStyle/>
          <a:p>
            <a:r>
              <a:rPr lang="nl-BE" dirty="0"/>
              <a:t>Leidraad adoptie</a:t>
            </a:r>
          </a:p>
          <a:p>
            <a:r>
              <a:rPr lang="nl-BE" dirty="0"/>
              <a:t>Tips &amp; tricks buitenlandse akten &amp; beslissingen</a:t>
            </a:r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5DAAAC8A-D0EC-444B-BD9A-42FCCC0810A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959027" y="2690885"/>
            <a:ext cx="3601462" cy="8438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74AA583-0353-AB46-8FCE-94A8FE8EC14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73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F41AD8-22D8-4FAA-B74D-DBAADE080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519BD1-2BCB-4040-82DA-6D58EAC10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57FBB30-9069-4A71-902F-624890F58B6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84170" y="-2170432"/>
            <a:ext cx="6633031" cy="11198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57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05730" cy="1325563"/>
          </a:xfrm>
        </p:spPr>
        <p:txBody>
          <a:bodyPr>
            <a:normAutofit/>
          </a:bodyPr>
          <a:lstStyle/>
          <a:p>
            <a:r>
              <a:rPr lang="nl-BE" b="1" dirty="0">
                <a:solidFill>
                  <a:schemeClr val="tx1"/>
                </a:solidFill>
              </a:rPr>
              <a:t>Buitenlandse akten &amp; beslissingen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439957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nl-BE" dirty="0"/>
              <a:t>Controles door ABS (art. 31 WIPR)</a:t>
            </a:r>
          </a:p>
          <a:p>
            <a:pPr lvl="1"/>
            <a:r>
              <a:rPr lang="nl-BE" dirty="0"/>
              <a:t>Legalisatie (art. 30 WIPR)</a:t>
            </a:r>
          </a:p>
          <a:p>
            <a:pPr lvl="1"/>
            <a:r>
              <a:rPr lang="nl-BE" dirty="0"/>
              <a:t>Voorwaarden echtheid naar buitenlands recht (art. 24 &amp; 27 WIPR)</a:t>
            </a:r>
          </a:p>
          <a:p>
            <a:pPr lvl="1"/>
            <a:r>
              <a:rPr lang="nl-BE" dirty="0"/>
              <a:t>Onderscheid gerechtelijke beslissingen (weigeringsgronden art. 25 WIPR) en akten (controle toepasselijk recht grond- en vormvoorwaarden art. 27 WIPR)</a:t>
            </a:r>
          </a:p>
          <a:p>
            <a:pPr lvl="1"/>
            <a:r>
              <a:rPr lang="nl-BE" dirty="0"/>
              <a:t>Geen wetsontduiking (art. 18 WIPR) of schending openbare orde (art. 21 WIPR)</a:t>
            </a:r>
          </a:p>
          <a:p>
            <a:r>
              <a:rPr lang="nl-BE" dirty="0"/>
              <a:t>Centrale autoriteit burgerlijke stand: bij ernstige twijfel conformiteit akte/beslissing t.a.v. toepasselijke rechtsregels (Belgische of buitenlandse)</a:t>
            </a:r>
          </a:p>
          <a:p>
            <a:pPr lvl="1"/>
            <a:endParaRPr lang="nl-BE" dirty="0"/>
          </a:p>
          <a:p>
            <a:pPr lvl="2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5992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05730" cy="1325563"/>
          </a:xfrm>
        </p:spPr>
        <p:txBody>
          <a:bodyPr>
            <a:normAutofit/>
          </a:bodyPr>
          <a:lstStyle/>
          <a:p>
            <a:r>
              <a:rPr lang="nl-BE" b="1" dirty="0">
                <a:solidFill>
                  <a:schemeClr val="tx1"/>
                </a:solidFill>
              </a:rPr>
              <a:t>Buitenlandse akten &amp; beslissingen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625674"/>
          </a:xfrm>
        </p:spPr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nl-BE" dirty="0"/>
              <a:t>In de DABS</a:t>
            </a:r>
          </a:p>
          <a:p>
            <a:pPr lvl="1"/>
            <a:r>
              <a:rPr lang="nl-BE" dirty="0"/>
              <a:t>Gewijzigde akte op basis van buitenlandse gerechtelijke beslissing inzake afstamming (art. 31, § 1 BW)</a:t>
            </a:r>
          </a:p>
          <a:p>
            <a:pPr lvl="1"/>
            <a:r>
              <a:rPr lang="nl-BE" dirty="0"/>
              <a:t>Gewijzigde akte op basis van een andere akte (art. 31, § 2 BW)</a:t>
            </a:r>
          </a:p>
          <a:p>
            <a:pPr lvl="1"/>
            <a:r>
              <a:rPr lang="nl-BE" dirty="0"/>
              <a:t>Akte op basis van buitenlandse akte (art. 69 BW)</a:t>
            </a:r>
          </a:p>
          <a:p>
            <a:pPr lvl="2"/>
            <a:r>
              <a:rPr lang="nl-BE" dirty="0"/>
              <a:t>Op verzoek Belg of </a:t>
            </a:r>
            <a:r>
              <a:rPr lang="nl-BE" dirty="0" err="1"/>
              <a:t>PdK</a:t>
            </a:r>
            <a:endParaRPr lang="nl-BE" dirty="0"/>
          </a:p>
          <a:p>
            <a:pPr lvl="2"/>
            <a:r>
              <a:rPr lang="nl-BE" dirty="0"/>
              <a:t>Bij opmaak/wijziging van een akte</a:t>
            </a:r>
          </a:p>
          <a:p>
            <a:pPr lvl="2"/>
            <a:r>
              <a:rPr lang="nl-BE" dirty="0"/>
              <a:t>Uitsluitend gegevens Belgische akten die erkend kunnen worden overeenkomstig art. 27 WIPR (gedeeltelijke erkenning!)</a:t>
            </a:r>
          </a:p>
          <a:p>
            <a:pPr lvl="2"/>
            <a:r>
              <a:rPr lang="nl-BE" dirty="0"/>
              <a:t>Materiële vergissingen vastgesteld op basis van een in de DABS opgenomen akte worden verbeterd of aangevuld</a:t>
            </a:r>
          </a:p>
          <a:p>
            <a:pPr lvl="1"/>
            <a:r>
              <a:rPr lang="nl-BE" dirty="0"/>
              <a:t>Akte op basis van buitenlandse gerechtelijke/administratieve beslissing (art. 70 BW)</a:t>
            </a:r>
          </a:p>
          <a:p>
            <a:pPr lvl="2"/>
            <a:r>
              <a:rPr lang="nl-BE" dirty="0"/>
              <a:t>Wijziging staat en gewijzigde akte niet mogelijk</a:t>
            </a:r>
          </a:p>
          <a:p>
            <a:pPr lvl="1"/>
            <a:r>
              <a:rPr lang="nl-BE" dirty="0"/>
              <a:t>Toekomst: registreren erkenning, weigering, onderzoek (art. 31 WIPR)</a:t>
            </a:r>
          </a:p>
          <a:p>
            <a:pPr lvl="2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9418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05730" cy="1325563"/>
          </a:xfrm>
        </p:spPr>
        <p:txBody>
          <a:bodyPr>
            <a:normAutofit/>
          </a:bodyPr>
          <a:lstStyle/>
          <a:p>
            <a:r>
              <a:rPr lang="nl-BE" b="1" dirty="0">
                <a:solidFill>
                  <a:schemeClr val="tx1"/>
                </a:solidFill>
              </a:rPr>
              <a:t>Buitenlandse akten &amp; beslissingen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625674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nl-BE" dirty="0"/>
              <a:t>Veel voorkomende problemen</a:t>
            </a:r>
          </a:p>
          <a:p>
            <a:pPr lvl="1"/>
            <a:r>
              <a:rPr lang="nl-BE" dirty="0"/>
              <a:t>Erkenning (controles) buitenlandse akte/beslissing is steeds noodzakelijk (ook bv. in functie van art. 8, § 1, 2° b WBN)</a:t>
            </a:r>
          </a:p>
          <a:p>
            <a:pPr lvl="1"/>
            <a:r>
              <a:rPr lang="nl-BE" dirty="0"/>
              <a:t>Onderscheid erkenningsregime akten – gerechtelijke beslissingen</a:t>
            </a:r>
          </a:p>
          <a:p>
            <a:pPr lvl="1"/>
            <a:r>
              <a:rPr lang="nl-BE" dirty="0"/>
              <a:t>Controle toepasselijk recht kan leiden tot ander resultaat dan de opgenomen gegevens in de buitenlandse akte: gedeeltelijke erkenning</a:t>
            </a:r>
          </a:p>
          <a:p>
            <a:pPr lvl="1"/>
            <a:r>
              <a:rPr lang="nl-BE" dirty="0"/>
              <a:t>Triade afstamming, nationaliteit, naam: verschillend toepasselijk recht mogelijk</a:t>
            </a:r>
          </a:p>
          <a:p>
            <a:pPr lvl="1"/>
            <a:r>
              <a:rPr lang="nl-BE" dirty="0"/>
              <a:t>Verschil tussen formele controle akten/beslissingen &amp; motieven/intenties partijen (Parket!)</a:t>
            </a:r>
          </a:p>
          <a:p>
            <a:pPr lvl="1"/>
            <a:r>
              <a:rPr lang="nl-BE" dirty="0"/>
              <a:t>Verschil paspoort (MRZ) – akten burgerlijke stand</a:t>
            </a:r>
          </a:p>
          <a:p>
            <a:pPr lvl="1"/>
            <a:r>
              <a:rPr lang="nl-BE" dirty="0"/>
              <a:t>Akten opnemen in DABS vóór opvolgende akten</a:t>
            </a:r>
          </a:p>
          <a:p>
            <a:pPr lvl="2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855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05730" cy="1325563"/>
          </a:xfrm>
        </p:spPr>
        <p:txBody>
          <a:bodyPr>
            <a:normAutofit/>
          </a:bodyPr>
          <a:lstStyle/>
          <a:p>
            <a:r>
              <a:rPr lang="nl-BE" b="1" dirty="0">
                <a:solidFill>
                  <a:schemeClr val="tx1"/>
                </a:solidFill>
              </a:rPr>
              <a:t>Buitenlandse akten &amp; beslissingen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625674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nl-BE" dirty="0"/>
              <a:t>Veel voorkomende problemen</a:t>
            </a:r>
          </a:p>
          <a:p>
            <a:pPr lvl="1"/>
            <a:r>
              <a:rPr lang="nl-BE" dirty="0"/>
              <a:t>Plaatsnamen (feit, opmaak): zo specifiek en kort mogelijk op laagste administratieve niveau</a:t>
            </a:r>
          </a:p>
          <a:p>
            <a:pPr lvl="1"/>
            <a:r>
              <a:rPr lang="nl-BE" dirty="0"/>
              <a:t>Land: historische codes/benamingen </a:t>
            </a:r>
          </a:p>
          <a:p>
            <a:pPr lvl="1"/>
            <a:r>
              <a:rPr lang="nl-BE" dirty="0"/>
              <a:t>Benaming autoriteit: zo kort mogelijk, verstaanbaar houden</a:t>
            </a:r>
          </a:p>
          <a:p>
            <a:pPr lvl="1"/>
            <a:r>
              <a:rPr lang="nl-BE" dirty="0"/>
              <a:t>Diakritische tekens meenemen, hoofdletters kunnen </a:t>
            </a:r>
            <a:r>
              <a:rPr lang="nl-BE" dirty="0" err="1"/>
              <a:t>diakriet</a:t>
            </a:r>
            <a:r>
              <a:rPr lang="nl-BE" dirty="0"/>
              <a:t> verbergen</a:t>
            </a:r>
          </a:p>
          <a:p>
            <a:pPr lvl="1"/>
            <a:r>
              <a:rPr lang="nl-BE" dirty="0"/>
              <a:t>Onderscheid familienaam en voornamen naar toepasselijk recht</a:t>
            </a:r>
          </a:p>
          <a:p>
            <a:pPr lvl="1"/>
            <a:r>
              <a:rPr lang="nl-BE" dirty="0" err="1"/>
              <a:t>Quid</a:t>
            </a:r>
            <a:r>
              <a:rPr lang="nl-BE" dirty="0"/>
              <a:t> patroniemen, eigennamen, post-nom, </a:t>
            </a:r>
            <a:r>
              <a:rPr lang="nl-BE" dirty="0" err="1"/>
              <a:t>middle</a:t>
            </a:r>
            <a:r>
              <a:rPr lang="nl-BE" dirty="0"/>
              <a:t> name, afgekorte namen, naamketens, full name enz.</a:t>
            </a:r>
          </a:p>
          <a:p>
            <a:pPr lvl="3"/>
            <a:r>
              <a:rPr lang="nl-BE" dirty="0"/>
              <a:t>Principieel te vermelden!</a:t>
            </a:r>
          </a:p>
          <a:p>
            <a:pPr lvl="3"/>
            <a:r>
              <a:rPr lang="nl-BE" dirty="0"/>
              <a:t>Principes vreemde naamrecht zo goed als mogelijk verzoenen met Belgisch recht </a:t>
            </a:r>
          </a:p>
          <a:p>
            <a:pPr lvl="3"/>
            <a:r>
              <a:rPr lang="nl-BE" dirty="0"/>
              <a:t>Pragmatisme en coherentie nastreven</a:t>
            </a:r>
          </a:p>
          <a:p>
            <a:pPr lvl="2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148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05730" cy="1325563"/>
          </a:xfrm>
        </p:spPr>
        <p:txBody>
          <a:bodyPr>
            <a:normAutofit/>
          </a:bodyPr>
          <a:lstStyle/>
          <a:p>
            <a:r>
              <a:rPr lang="nl-BE" b="1" dirty="0">
                <a:solidFill>
                  <a:schemeClr val="tx1"/>
                </a:solidFill>
              </a:rPr>
              <a:t>Buitenlandse akten &amp; beslissingen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625674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nl-BE" dirty="0"/>
              <a:t>Enkele aanbevelingen i.v.m. namen (</a:t>
            </a:r>
            <a:r>
              <a:rPr lang="nl-BE" dirty="0" err="1"/>
              <a:t>work</a:t>
            </a:r>
            <a:r>
              <a:rPr lang="nl-BE" dirty="0"/>
              <a:t> in </a:t>
            </a:r>
            <a:r>
              <a:rPr lang="nl-BE" dirty="0" err="1"/>
              <a:t>progress</a:t>
            </a:r>
            <a:r>
              <a:rPr lang="nl-BE" dirty="0"/>
              <a:t>)</a:t>
            </a:r>
          </a:p>
          <a:p>
            <a:pPr lvl="2"/>
            <a:r>
              <a:rPr lang="nl-BE" dirty="0" err="1"/>
              <a:t>Middle</a:t>
            </a:r>
            <a:r>
              <a:rPr lang="nl-BE" dirty="0"/>
              <a:t> name: in het veld “Voornamen” na de eigenlijke voornaam/voornamen</a:t>
            </a:r>
          </a:p>
          <a:p>
            <a:pPr lvl="2"/>
            <a:r>
              <a:rPr lang="nl-BE" dirty="0"/>
              <a:t> Patroniem: in het veld “Voornamen” na de eigenlijke voornaam/voornamen</a:t>
            </a:r>
          </a:p>
          <a:p>
            <a:pPr lvl="2"/>
            <a:r>
              <a:rPr lang="nl-BE" dirty="0"/>
              <a:t>Nom, post-nom, </a:t>
            </a:r>
            <a:r>
              <a:rPr lang="nl-BE" dirty="0" err="1"/>
              <a:t>prénom</a:t>
            </a:r>
            <a:r>
              <a:rPr lang="nl-BE" dirty="0"/>
              <a:t> (Congo): nom + post-nom in het veld “Familienaam”</a:t>
            </a:r>
          </a:p>
          <a:p>
            <a:pPr lvl="2"/>
            <a:r>
              <a:rPr lang="nl-BE" dirty="0"/>
              <a:t>Naamketen naar islamitisch recht: </a:t>
            </a:r>
          </a:p>
          <a:p>
            <a:pPr lvl="3"/>
            <a:r>
              <a:rPr lang="nl-BE" dirty="0"/>
              <a:t>Egypte: laatste eigennaam in het veld “Familienaam”, overige in het veld “Voornamen” (zie ook paspoort)</a:t>
            </a:r>
          </a:p>
          <a:p>
            <a:pPr lvl="3"/>
            <a:r>
              <a:rPr lang="nl-BE" dirty="0"/>
              <a:t>Irak:</a:t>
            </a:r>
          </a:p>
          <a:p>
            <a:pPr lvl="4"/>
            <a:r>
              <a:rPr lang="nl-BE" dirty="0"/>
              <a:t>elke persoon heeft steeds “eigennaam, vadersnaam, grootvadersnaam” al dan niet in combinatie met een stamnaam/familienaam: indien die laatste aanwezig is overnemen in het veld “Familienaam”, indien niet is grootvadersnaam doorgaans familienaam </a:t>
            </a:r>
          </a:p>
          <a:p>
            <a:pPr lvl="2"/>
            <a:r>
              <a:rPr lang="nl-BE" dirty="0"/>
              <a:t>Spaanse “Y”: niet vermelden</a:t>
            </a:r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68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tx1"/>
                </a:solidFill>
              </a:rPr>
              <a:t>Vragen?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195481"/>
          </a:xfrm>
        </p:spPr>
        <p:txBody>
          <a:bodyPr>
            <a:normAutofit/>
          </a:bodyPr>
          <a:lstStyle/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 marL="0" indent="0" algn="r">
              <a:buClrTx/>
              <a:buNone/>
            </a:pPr>
            <a:r>
              <a:rPr lang="nl-BE" dirty="0">
                <a:hlinkClick r:id="rId3"/>
              </a:rPr>
              <a:t>annemie@vlavabbs.be</a:t>
            </a:r>
            <a:r>
              <a:rPr lang="nl-BE" dirty="0"/>
              <a:t> </a:t>
            </a:r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0A764B3-868D-254E-9D7C-FCD8DED51317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8" name="Picture 4" descr="50 Vragen om Iemand te Leren Kennen - Robert van der Wolk">
            <a:extLst>
              <a:ext uri="{FF2B5EF4-FFF2-40B4-BE49-F238E27FC236}">
                <a16:creationId xmlns:a16="http://schemas.microsoft.com/office/drawing/2014/main" id="{553E29FB-9BB7-4D7C-8418-F341E02FB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28" y="2939926"/>
            <a:ext cx="298132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531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0A764B3-868D-254E-9D7C-FCD8DED51317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 descr="Afbeelding met voedsel, stoppen, tekening, teken&#10;&#10;Automatisch gegenereerde beschrijving">
            <a:extLst>
              <a:ext uri="{FF2B5EF4-FFF2-40B4-BE49-F238E27FC236}">
                <a16:creationId xmlns:a16="http://schemas.microsoft.com/office/drawing/2014/main" id="{C0ADD427-2A8B-4C69-9068-7839927086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7545" y="1960562"/>
            <a:ext cx="2733893" cy="3189543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3BAE44F1-2851-4652-AFA7-879C07C3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43FB47-53E4-4AF8-A289-77C8BF54B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195481"/>
          </a:xfrm>
        </p:spPr>
        <p:txBody>
          <a:bodyPr>
            <a:normAutofit lnSpcReduction="10000"/>
          </a:bodyPr>
          <a:lstStyle/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>
              <a:buClrTx/>
            </a:pPr>
            <a:endParaRPr lang="nl-BE" dirty="0"/>
          </a:p>
          <a:p>
            <a:pPr marL="0" indent="0" algn="r">
              <a:buClrTx/>
              <a:buNone/>
            </a:pPr>
            <a:r>
              <a:rPr lang="nl-BE" dirty="0">
                <a:hlinkClick r:id="rId5"/>
              </a:rPr>
              <a:t>steve@vlavabbs.be</a:t>
            </a:r>
            <a:endParaRPr lang="nl-BE" dirty="0"/>
          </a:p>
          <a:p>
            <a:pPr marL="0" indent="0" algn="r">
              <a:buClrTx/>
              <a:buNone/>
            </a:pPr>
            <a:r>
              <a:rPr lang="nl-BE" dirty="0">
                <a:hlinkClick r:id="rId6"/>
              </a:rPr>
              <a:t>maurice@vlavabbs.be</a:t>
            </a:r>
            <a:r>
              <a:rPr lang="nl-BE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2028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05730" cy="1325563"/>
          </a:xfrm>
        </p:spPr>
        <p:txBody>
          <a:bodyPr>
            <a:normAutofit/>
          </a:bodyPr>
          <a:lstStyle/>
          <a:p>
            <a:r>
              <a:rPr lang="nl-BE" b="1" dirty="0">
                <a:solidFill>
                  <a:schemeClr val="tx1"/>
                </a:solidFill>
              </a:rPr>
              <a:t>Leidraad adoptie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195481"/>
          </a:xfrm>
        </p:spPr>
        <p:txBody>
          <a:bodyPr>
            <a:noAutofit/>
          </a:bodyPr>
          <a:lstStyle/>
          <a:p>
            <a:pPr marL="171450" indent="-171450">
              <a:buFontTx/>
              <a:buChar char="-"/>
            </a:pPr>
            <a:r>
              <a:rPr lang="nl-BE" sz="2600" dirty="0"/>
              <a:t>Praktische leidraad voor het verwerken van adopties in de DABS</a:t>
            </a:r>
          </a:p>
          <a:p>
            <a:pPr marL="628650" lvl="1" indent="-171450">
              <a:buFontTx/>
              <a:buChar char="-"/>
            </a:pPr>
            <a:r>
              <a:rPr lang="nl-BE" sz="2200" dirty="0"/>
              <a:t>Website VLAVABBS</a:t>
            </a:r>
          </a:p>
          <a:p>
            <a:pPr marL="628650" lvl="1" indent="-171450">
              <a:buFontTx/>
              <a:buChar char="-"/>
            </a:pPr>
            <a:r>
              <a:rPr lang="nl-BE" sz="2200" dirty="0"/>
              <a:t>Website DABS</a:t>
            </a:r>
          </a:p>
          <a:p>
            <a:pPr marL="628650" lvl="1" indent="-171450">
              <a:buFontTx/>
              <a:buChar char="-"/>
            </a:pPr>
            <a:r>
              <a:rPr lang="nl-BE" sz="2200" dirty="0"/>
              <a:t>Voor zowel binnenlandse als buitenlandse adopties</a:t>
            </a:r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46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tx1"/>
                </a:solidFill>
              </a:rPr>
              <a:t>Binnenlandse adopties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195481"/>
          </a:xfrm>
        </p:spPr>
        <p:txBody>
          <a:bodyPr>
            <a:noAutofit/>
          </a:bodyPr>
          <a:lstStyle/>
          <a:p>
            <a:r>
              <a:rPr lang="nl-BE" dirty="0"/>
              <a:t>Rol van de griffier</a:t>
            </a:r>
          </a:p>
          <a:p>
            <a:pPr lvl="1"/>
            <a:r>
              <a:rPr lang="nl-BE" dirty="0"/>
              <a:t>Steeds uitgesproken door de rechtbank</a:t>
            </a:r>
          </a:p>
          <a:p>
            <a:pPr lvl="1"/>
            <a:r>
              <a:rPr lang="nl-BE" dirty="0"/>
              <a:t>Griffier stuurt via de DABS naar de </a:t>
            </a:r>
            <a:r>
              <a:rPr lang="nl-BE" u="sng" dirty="0"/>
              <a:t>bevoegde</a:t>
            </a:r>
            <a:r>
              <a:rPr lang="nl-BE" dirty="0"/>
              <a:t> ABS</a:t>
            </a:r>
          </a:p>
          <a:p>
            <a:pPr lvl="2"/>
            <a:r>
              <a:rPr lang="nl-BE" sz="1800" dirty="0"/>
              <a:t>Plaats inschrijving registers geadopteerde of bij gebrek hieraan adoptant(en) (of één van hen)</a:t>
            </a:r>
          </a:p>
          <a:p>
            <a:pPr lvl="2"/>
            <a:r>
              <a:rPr lang="nl-BE" sz="1800" dirty="0"/>
              <a:t>Bij gebrek hieraan actuele verblijfplaats</a:t>
            </a:r>
          </a:p>
          <a:p>
            <a:pPr lvl="2"/>
            <a:r>
              <a:rPr lang="nl-BE" sz="1800" dirty="0"/>
              <a:t>Bij gebrek hieraan Brussel</a:t>
            </a:r>
          </a:p>
          <a:p>
            <a:pPr lvl="1"/>
            <a:r>
              <a:rPr lang="nl-BE" dirty="0"/>
              <a:t>Beschikkend gedeelte bevat:</a:t>
            </a:r>
          </a:p>
          <a:p>
            <a:pPr lvl="2"/>
            <a:r>
              <a:rPr lang="nl-BE" sz="1800" dirty="0"/>
              <a:t>Datum neerlegging verzoekschrift</a:t>
            </a:r>
          </a:p>
          <a:p>
            <a:pPr lvl="2"/>
            <a:r>
              <a:rPr lang="nl-BE" sz="1800" dirty="0"/>
              <a:t>Naam &amp; voornamen adoptant(en)</a:t>
            </a:r>
          </a:p>
          <a:p>
            <a:pPr lvl="2"/>
            <a:r>
              <a:rPr lang="nl-BE" sz="1800" dirty="0"/>
              <a:t>Gewone of volle adoptie</a:t>
            </a:r>
          </a:p>
          <a:p>
            <a:pPr lvl="2"/>
            <a:r>
              <a:rPr lang="nl-BE" sz="1800" dirty="0"/>
              <a:t>Naam en voornamen geadopteerde voor én eventueel na adoptie</a:t>
            </a:r>
          </a:p>
          <a:p>
            <a:pPr lvl="2"/>
            <a:r>
              <a:rPr lang="nl-BE" sz="1800" dirty="0"/>
              <a:t>Naam en voornamen die afstammelingen geadopteerde eventueel bewaren</a:t>
            </a:r>
          </a:p>
          <a:p>
            <a:pPr lvl="2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24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tx1"/>
                </a:solidFill>
              </a:rPr>
              <a:t>Binnenlandse adopties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195481"/>
          </a:xfrm>
        </p:spPr>
        <p:txBody>
          <a:bodyPr>
            <a:noAutofit/>
          </a:bodyPr>
          <a:lstStyle/>
          <a:p>
            <a:r>
              <a:rPr lang="nl-BE" dirty="0"/>
              <a:t>Rol van de ABS</a:t>
            </a:r>
          </a:p>
          <a:p>
            <a:pPr lvl="1"/>
            <a:r>
              <a:rPr lang="nl-BE" dirty="0"/>
              <a:t>Controle op voorkomen andere akten in de DABS &amp; migratie</a:t>
            </a:r>
          </a:p>
          <a:p>
            <a:pPr lvl="1"/>
            <a:r>
              <a:rPr lang="nl-BE" dirty="0"/>
              <a:t>Opmaken akte van adoptie</a:t>
            </a:r>
          </a:p>
          <a:p>
            <a:pPr lvl="2"/>
            <a:r>
              <a:rPr lang="nl-BE" dirty="0"/>
              <a:t>Naam, voornamen, geboorteplaats, -datum adoptant(en) &amp; geadopteerde</a:t>
            </a:r>
          </a:p>
          <a:p>
            <a:pPr lvl="2"/>
            <a:r>
              <a:rPr lang="nl-BE" dirty="0"/>
              <a:t>Nieuwe naam, voornamen geadopteerde</a:t>
            </a:r>
          </a:p>
          <a:p>
            <a:pPr lvl="2"/>
            <a:r>
              <a:rPr lang="nl-BE" dirty="0"/>
              <a:t>Gewone of volle adoptie</a:t>
            </a:r>
          </a:p>
          <a:p>
            <a:pPr lvl="2"/>
            <a:r>
              <a:rPr lang="nl-BE" dirty="0"/>
              <a:t>Basis opmaak akte (rechterlijke beslissing, instantie, datum uitspraak, datum kracht van gewijsde &amp; </a:t>
            </a:r>
            <a:r>
              <a:rPr lang="nl-BE" dirty="0" err="1"/>
              <a:t>identitificatienummer</a:t>
            </a:r>
            <a:r>
              <a:rPr lang="nl-BE" dirty="0"/>
              <a:t>) + wettelijke bijlage</a:t>
            </a:r>
          </a:p>
          <a:p>
            <a:pPr lvl="2"/>
            <a:r>
              <a:rPr lang="nl-BE" dirty="0"/>
              <a:t>Datum van uitwerking / datum van verzoekschrift</a:t>
            </a:r>
          </a:p>
          <a:p>
            <a:pPr lvl="1"/>
            <a:r>
              <a:rPr lang="nl-BE" dirty="0"/>
              <a:t>Controle van de verbindingen met andere akten</a:t>
            </a:r>
          </a:p>
          <a:p>
            <a:pPr lvl="1"/>
            <a:r>
              <a:rPr lang="nl-BE" dirty="0"/>
              <a:t>Overmaken adoptie aan FCA</a:t>
            </a:r>
          </a:p>
          <a:p>
            <a:pPr lvl="1"/>
            <a:r>
              <a:rPr lang="nl-BE" dirty="0"/>
              <a:t>Eventueel het aanpassen van de naam van de afstammelingen</a:t>
            </a:r>
          </a:p>
          <a:p>
            <a:pPr lvl="1"/>
            <a:r>
              <a:rPr lang="nl-BE" dirty="0"/>
              <a:t>Aanpassen Rijksregister </a:t>
            </a:r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695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tx1"/>
                </a:solidFill>
              </a:rPr>
              <a:t>Buitenlandse adopties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195481"/>
          </a:xfrm>
        </p:spPr>
        <p:txBody>
          <a:bodyPr>
            <a:noAutofit/>
          </a:bodyPr>
          <a:lstStyle/>
          <a:p>
            <a:r>
              <a:rPr lang="nl-BE" dirty="0"/>
              <a:t>Rol van de FCA</a:t>
            </a:r>
          </a:p>
          <a:p>
            <a:pPr lvl="1"/>
            <a:r>
              <a:rPr lang="nl-BE" dirty="0"/>
              <a:t>Exclusieve bevoegdheid</a:t>
            </a:r>
          </a:p>
          <a:p>
            <a:pPr lvl="1"/>
            <a:r>
              <a:rPr lang="nl-BE" u="sng" dirty="0"/>
              <a:t>Overzending</a:t>
            </a:r>
            <a:r>
              <a:rPr lang="nl-BE" dirty="0"/>
              <a:t> door de FCA aan de </a:t>
            </a:r>
            <a:r>
              <a:rPr lang="nl-BE" u="sng" dirty="0"/>
              <a:t>bevoegde</a:t>
            </a:r>
            <a:r>
              <a:rPr lang="nl-BE" dirty="0"/>
              <a:t> ABS</a:t>
            </a:r>
          </a:p>
          <a:p>
            <a:pPr lvl="1"/>
            <a:endParaRPr lang="nl-BE" sz="2200" dirty="0"/>
          </a:p>
          <a:p>
            <a:pPr lvl="1"/>
            <a:endParaRPr lang="nl-BE" dirty="0"/>
          </a:p>
          <a:p>
            <a:pPr lvl="2"/>
            <a:endParaRPr lang="nl-BE" dirty="0"/>
          </a:p>
          <a:p>
            <a:pPr lvl="1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5" name="Tabel 6">
            <a:extLst>
              <a:ext uri="{FF2B5EF4-FFF2-40B4-BE49-F238E27FC236}">
                <a16:creationId xmlns:a16="http://schemas.microsoft.com/office/drawing/2014/main" id="{7D3A3250-08E3-45E6-B56B-258EBA8A5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163303"/>
              </p:ext>
            </p:extLst>
          </p:nvPr>
        </p:nvGraphicFramePr>
        <p:xfrm>
          <a:off x="1867047" y="3678762"/>
          <a:ext cx="81280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071133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25891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BE" b="0" dirty="0">
                          <a:solidFill>
                            <a:schemeClr val="tx1"/>
                          </a:solidFill>
                        </a:rPr>
                        <a:t>Scan buitenlandse geboorteakte, beëdigde vertaling, eventueel voor en na adoptie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b="0" dirty="0">
                          <a:solidFill>
                            <a:schemeClr val="tx1"/>
                          </a:solidFill>
                        </a:rPr>
                        <a:t>Scan buitenlandse adoptiebeslissing, beëdigde vertaling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b="0" dirty="0">
                          <a:solidFill>
                            <a:schemeClr val="tx1"/>
                          </a:solidFill>
                        </a:rPr>
                        <a:t>Eventueel verklaring van keuze van naam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b="0" dirty="0">
                          <a:solidFill>
                            <a:schemeClr val="tx1"/>
                          </a:solidFill>
                        </a:rPr>
                        <a:t>Attest FCA ter attentie van de ambtenaar van de burgerlijke stand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nl-B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2"/>
                      <a:r>
                        <a:rPr lang="nl-BE" sz="1800" b="0" dirty="0">
                          <a:solidFill>
                            <a:schemeClr val="tx1"/>
                          </a:solidFill>
                        </a:rPr>
                        <a:t>- Plaats inschrijving registers geadopteerde of bij gebrek hieraan adoptant(en) (of één van hen)</a:t>
                      </a:r>
                    </a:p>
                    <a:p>
                      <a:pPr lvl="2"/>
                      <a:r>
                        <a:rPr lang="nl-BE" sz="1800" b="0" dirty="0">
                          <a:solidFill>
                            <a:schemeClr val="tx1"/>
                          </a:solidFill>
                        </a:rPr>
                        <a:t>- Bij gebrek hieraan actuele verblijfplaats</a:t>
                      </a:r>
                    </a:p>
                    <a:p>
                      <a:pPr lvl="2"/>
                      <a:r>
                        <a:rPr lang="nl-BE" sz="1800" b="0" dirty="0">
                          <a:solidFill>
                            <a:schemeClr val="tx1"/>
                          </a:solidFill>
                        </a:rPr>
                        <a:t>- Bij gebrek hieraan Brussel</a:t>
                      </a:r>
                    </a:p>
                    <a:p>
                      <a:endParaRPr lang="nl-B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287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7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tx1"/>
                </a:solidFill>
              </a:rPr>
              <a:t>Buitenlandse adopties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140619" cy="4195481"/>
          </a:xfrm>
        </p:spPr>
        <p:txBody>
          <a:bodyPr>
            <a:noAutofit/>
          </a:bodyPr>
          <a:lstStyle/>
          <a:p>
            <a:r>
              <a:rPr lang="nl-BE" dirty="0"/>
              <a:t>Attest FCA</a:t>
            </a:r>
          </a:p>
          <a:p>
            <a:pPr lvl="1"/>
            <a:r>
              <a:rPr lang="nl-BE" dirty="0"/>
              <a:t>Datum van de erkenning van de buitenlandse adoptie door de FCA</a:t>
            </a:r>
          </a:p>
          <a:p>
            <a:pPr lvl="1"/>
            <a:r>
              <a:rPr lang="nl-BE" dirty="0"/>
              <a:t>Gewone of volle adoptie</a:t>
            </a:r>
          </a:p>
          <a:p>
            <a:pPr lvl="1"/>
            <a:r>
              <a:rPr lang="nl-BE" dirty="0"/>
              <a:t>Inlichtingen buitenlandse beslissing: </a:t>
            </a:r>
          </a:p>
          <a:p>
            <a:pPr lvl="2"/>
            <a:r>
              <a:rPr lang="nl-BE" dirty="0"/>
              <a:t>Datum van de beslissing</a:t>
            </a:r>
          </a:p>
          <a:p>
            <a:pPr lvl="2"/>
            <a:r>
              <a:rPr lang="nl-BE" dirty="0"/>
              <a:t>Datum van uitwerking</a:t>
            </a:r>
          </a:p>
          <a:p>
            <a:pPr lvl="2"/>
            <a:r>
              <a:rPr lang="nl-BE" dirty="0"/>
              <a:t>Autoriteit</a:t>
            </a:r>
          </a:p>
          <a:p>
            <a:pPr lvl="2"/>
            <a:r>
              <a:rPr lang="nl-BE" dirty="0"/>
              <a:t>Plaats, land</a:t>
            </a:r>
          </a:p>
          <a:p>
            <a:pPr lvl="1"/>
            <a:r>
              <a:rPr lang="nl-BE" dirty="0"/>
              <a:t>Inlichtingen geadopteerde en adoptanten: </a:t>
            </a:r>
          </a:p>
          <a:p>
            <a:pPr lvl="2"/>
            <a:r>
              <a:rPr lang="nl-BE" dirty="0"/>
              <a:t>Naam, voornamen, geboortedatum, -plaats</a:t>
            </a:r>
          </a:p>
          <a:p>
            <a:pPr lvl="2"/>
            <a:r>
              <a:rPr lang="nl-BE" dirty="0"/>
              <a:t>Nieuwe naam &amp; voornamen van de geadopteerde</a:t>
            </a:r>
          </a:p>
          <a:p>
            <a:pPr lvl="1"/>
            <a:endParaRPr lang="nl-BE" sz="2200" dirty="0"/>
          </a:p>
          <a:p>
            <a:pPr lvl="1"/>
            <a:endParaRPr lang="nl-BE" dirty="0"/>
          </a:p>
          <a:p>
            <a:pPr lvl="2"/>
            <a:endParaRPr lang="nl-BE" dirty="0"/>
          </a:p>
          <a:p>
            <a:pPr lvl="1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23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tx1"/>
                </a:solidFill>
              </a:rPr>
              <a:t>Buitenlandse adopties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234504" cy="4195481"/>
          </a:xfrm>
        </p:spPr>
        <p:txBody>
          <a:bodyPr>
            <a:noAutofit/>
          </a:bodyPr>
          <a:lstStyle/>
          <a:p>
            <a:r>
              <a:rPr lang="nl-BE" dirty="0"/>
              <a:t>Rol van de ABS</a:t>
            </a:r>
          </a:p>
          <a:p>
            <a:pPr lvl="1"/>
            <a:r>
              <a:rPr lang="nl-BE" dirty="0"/>
              <a:t>Controle op voorkomen andere akten in de DABS &amp; migratie</a:t>
            </a:r>
          </a:p>
          <a:p>
            <a:pPr lvl="1"/>
            <a:r>
              <a:rPr lang="nl-BE" dirty="0"/>
              <a:t>Opmaken akte van geboorte</a:t>
            </a:r>
          </a:p>
          <a:p>
            <a:pPr lvl="1"/>
            <a:r>
              <a:rPr lang="nl-BE" dirty="0"/>
              <a:t>Opmaken akte van adoptie</a:t>
            </a:r>
          </a:p>
          <a:p>
            <a:pPr lvl="1"/>
            <a:r>
              <a:rPr lang="nl-BE" dirty="0"/>
              <a:t>Controle van de verbindingen met de geboorteakte &amp; andere akten</a:t>
            </a:r>
          </a:p>
          <a:p>
            <a:pPr lvl="1"/>
            <a:r>
              <a:rPr lang="nl-BE" dirty="0"/>
              <a:t>Overmaken adoptie aan FCA</a:t>
            </a:r>
          </a:p>
          <a:p>
            <a:pPr lvl="1"/>
            <a:r>
              <a:rPr lang="nl-BE" dirty="0"/>
              <a:t>Aanpassen Rijksregister </a:t>
            </a:r>
          </a:p>
          <a:p>
            <a:pPr lvl="1"/>
            <a:endParaRPr lang="nl-BE" sz="2200" dirty="0"/>
          </a:p>
          <a:p>
            <a:pPr lvl="1"/>
            <a:endParaRPr lang="nl-BE" dirty="0"/>
          </a:p>
          <a:p>
            <a:pPr lvl="2"/>
            <a:endParaRPr lang="nl-BE" dirty="0"/>
          </a:p>
          <a:p>
            <a:pPr lvl="1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06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tx1"/>
                </a:solidFill>
              </a:rPr>
              <a:t>Buitenlandse adopties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234504" cy="4195481"/>
          </a:xfrm>
        </p:spPr>
        <p:txBody>
          <a:bodyPr>
            <a:noAutofit/>
          </a:bodyPr>
          <a:lstStyle/>
          <a:p>
            <a:r>
              <a:rPr lang="nl-BE" dirty="0"/>
              <a:t>Opmaken akte van geboorte</a:t>
            </a:r>
          </a:p>
          <a:p>
            <a:pPr lvl="1"/>
            <a:r>
              <a:rPr lang="nl-BE" dirty="0"/>
              <a:t>Geboortedatum, -plaats, uur van geboorte, geslacht, naam &amp; voornamen kind</a:t>
            </a:r>
          </a:p>
          <a:p>
            <a:pPr lvl="1"/>
            <a:r>
              <a:rPr lang="nl-BE" dirty="0"/>
              <a:t>Naam, voornamen, geboortedatum, -plaats, oorspronkelijke ouder(s)</a:t>
            </a:r>
          </a:p>
          <a:p>
            <a:pPr lvl="1"/>
            <a:r>
              <a:rPr lang="nl-BE" dirty="0"/>
              <a:t>Basis opmaak akte (buitenlandse akte, autoriteit, datum en plaats opmaak) + wettelijke bijlage</a:t>
            </a:r>
          </a:p>
          <a:p>
            <a:pPr marL="457200" lvl="1" indent="0">
              <a:buNone/>
            </a:pPr>
            <a:endParaRPr lang="nl-BE" dirty="0"/>
          </a:p>
          <a:p>
            <a:pPr marL="457200" lvl="1" indent="0">
              <a:buNone/>
            </a:pPr>
            <a:r>
              <a:rPr lang="nl-BE" dirty="0"/>
              <a:t>collecte kind op basis geboorteakte of op basis attest FCA</a:t>
            </a:r>
          </a:p>
          <a:p>
            <a:pPr lvl="1"/>
            <a:endParaRPr lang="nl-BE" sz="2200" dirty="0"/>
          </a:p>
          <a:p>
            <a:pPr lvl="1"/>
            <a:endParaRPr lang="nl-BE" dirty="0"/>
          </a:p>
          <a:p>
            <a:pPr lvl="2"/>
            <a:endParaRPr lang="nl-BE" dirty="0"/>
          </a:p>
          <a:p>
            <a:pPr lvl="1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9696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FB9A-6683-5E49-B194-474CD67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tx1"/>
                </a:solidFill>
              </a:rPr>
              <a:t>Buitenlandse adopties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6045-F3E7-C245-A1EB-6DD243D0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234504" cy="4195481"/>
          </a:xfrm>
        </p:spPr>
        <p:txBody>
          <a:bodyPr>
            <a:noAutofit/>
          </a:bodyPr>
          <a:lstStyle/>
          <a:p>
            <a:r>
              <a:rPr lang="nl-BE" dirty="0"/>
              <a:t>Opmaken akte van adoptie</a:t>
            </a:r>
          </a:p>
          <a:p>
            <a:pPr lvl="2"/>
            <a:r>
              <a:rPr lang="nl-BE" sz="2400" dirty="0"/>
              <a:t>Naam, voornamen, geboorteplaats, -datum adoptant(en) &amp; geadopteerde</a:t>
            </a:r>
          </a:p>
          <a:p>
            <a:pPr lvl="2"/>
            <a:r>
              <a:rPr lang="nl-BE" sz="2400" dirty="0"/>
              <a:t>Nieuwe naam, voornamen geadopteerde</a:t>
            </a:r>
          </a:p>
          <a:p>
            <a:pPr lvl="2"/>
            <a:r>
              <a:rPr lang="nl-BE" sz="2400" dirty="0"/>
              <a:t>Gewone of volle adoptie</a:t>
            </a:r>
          </a:p>
          <a:p>
            <a:pPr lvl="2"/>
            <a:r>
              <a:rPr lang="nl-BE" sz="2400" dirty="0"/>
              <a:t>Datum van erkenning FCA</a:t>
            </a:r>
          </a:p>
          <a:p>
            <a:pPr lvl="2"/>
            <a:r>
              <a:rPr lang="nl-BE" sz="2400" dirty="0"/>
              <a:t>Basis opmaak akte (buitenlandse rechterlijke of administratieve beslissing, buitenlandse autoriteit &amp; datum beslissing) + wettelijke bijlage</a:t>
            </a:r>
          </a:p>
          <a:p>
            <a:pPr lvl="2"/>
            <a:r>
              <a:rPr lang="nl-BE" sz="2400" dirty="0"/>
              <a:t>Datum van uitwerking</a:t>
            </a:r>
          </a:p>
          <a:p>
            <a:pPr lvl="1"/>
            <a:endParaRPr lang="nl-BE" dirty="0"/>
          </a:p>
          <a:p>
            <a:pPr lvl="2"/>
            <a:endParaRPr lang="nl-BE" dirty="0"/>
          </a:p>
          <a:p>
            <a:pPr lvl="1"/>
            <a:endParaRPr lang="nl-BE" dirty="0"/>
          </a:p>
        </p:txBody>
      </p:sp>
      <p:pic>
        <p:nvPicPr>
          <p:cNvPr id="4" name="Picture 3" descr="Home">
            <a:extLst>
              <a:ext uri="{FF2B5EF4-FFF2-40B4-BE49-F238E27FC236}">
                <a16:creationId xmlns:a16="http://schemas.microsoft.com/office/drawing/2014/main" id="{7FA465FA-6591-DB46-9248-97296621B9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40037" y="2372138"/>
            <a:ext cx="2216257" cy="46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86376-BD6B-0546-ACB0-279E53895B75}"/>
              </a:ext>
            </a:extLst>
          </p:cNvPr>
          <p:cNvSpPr/>
          <p:nvPr/>
        </p:nvSpPr>
        <p:spPr>
          <a:xfrm>
            <a:off x="10337815" y="192505"/>
            <a:ext cx="797545" cy="110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63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3156</TotalTime>
  <Words>1108</Words>
  <Application>Microsoft Office PowerPoint</Application>
  <PresentationFormat>Breedbeeld</PresentationFormat>
  <Paragraphs>177</Paragraphs>
  <Slides>17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Arial Rounded MT Bold</vt:lpstr>
      <vt:lpstr>Calibri</vt:lpstr>
      <vt:lpstr>Calibri Light</vt:lpstr>
      <vt:lpstr>Office Theme</vt:lpstr>
      <vt:lpstr>    Digitale infosessies  3 &amp; 7 September 2020</vt:lpstr>
      <vt:lpstr>Leidraad adoptie</vt:lpstr>
      <vt:lpstr>Binnenlandse adopties</vt:lpstr>
      <vt:lpstr>Binnenlandse adopties</vt:lpstr>
      <vt:lpstr>Buitenlandse adopties</vt:lpstr>
      <vt:lpstr>Buitenlandse adopties</vt:lpstr>
      <vt:lpstr>Buitenlandse adopties</vt:lpstr>
      <vt:lpstr>Buitenlandse adopties</vt:lpstr>
      <vt:lpstr>Buitenlandse adopties</vt:lpstr>
      <vt:lpstr>PowerPoint-presentatie</vt:lpstr>
      <vt:lpstr>Buitenlandse akten &amp; beslissingen</vt:lpstr>
      <vt:lpstr>Buitenlandse akten &amp; beslissingen</vt:lpstr>
      <vt:lpstr>Buitenlandse akten &amp; beslissingen</vt:lpstr>
      <vt:lpstr>Buitenlandse akten &amp; beslissingen</vt:lpstr>
      <vt:lpstr>Buitenlandse akten &amp; beslissingen</vt:lpstr>
      <vt:lpstr>Vragen?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Opleidingen 2020</dc:title>
  <dc:creator>Annemie Boonen</dc:creator>
  <cp:lastModifiedBy>Steve Heylen</cp:lastModifiedBy>
  <cp:revision>130</cp:revision>
  <cp:lastPrinted>2020-02-17T19:13:33Z</cp:lastPrinted>
  <dcterms:created xsi:type="dcterms:W3CDTF">2020-02-17T12:29:26Z</dcterms:created>
  <dcterms:modified xsi:type="dcterms:W3CDTF">2020-09-02T20:07:24Z</dcterms:modified>
</cp:coreProperties>
</file>